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258" r:id="rId4"/>
    <p:sldId id="278" r:id="rId5"/>
    <p:sldId id="259" r:id="rId6"/>
    <p:sldId id="279" r:id="rId7"/>
    <p:sldId id="261" r:id="rId8"/>
    <p:sldId id="262" r:id="rId9"/>
    <p:sldId id="263" r:id="rId10"/>
    <p:sldId id="280" r:id="rId11"/>
    <p:sldId id="264" r:id="rId12"/>
    <p:sldId id="271" r:id="rId13"/>
    <p:sldId id="272" r:id="rId14"/>
    <p:sldId id="273" r:id="rId15"/>
    <p:sldId id="267" r:id="rId16"/>
    <p:sldId id="266" r:id="rId17"/>
    <p:sldId id="268" r:id="rId18"/>
    <p:sldId id="281" r:id="rId19"/>
    <p:sldId id="265" r:id="rId20"/>
    <p:sldId id="274" r:id="rId21"/>
    <p:sldId id="276"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74137-D1F3-41D6-B82F-5B3AC8C4B770}" type="datetimeFigureOut">
              <a:rPr lang="nl-NL" smtClean="0"/>
              <a:t>1-10-2019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B078-D054-4A9C-97A8-DEE8CD31095E}" type="slidenum">
              <a:rPr lang="nl-NL" smtClean="0"/>
              <a:t>‹nr.›</a:t>
            </a:fld>
            <a:endParaRPr lang="nl-NL"/>
          </a:p>
        </p:txBody>
      </p:sp>
    </p:spTree>
    <p:extLst>
      <p:ext uri="{BB962C8B-B14F-4D97-AF65-F5344CB8AC3E}">
        <p14:creationId xmlns:p14="http://schemas.microsoft.com/office/powerpoint/2010/main" val="98141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vragen, </a:t>
            </a:r>
            <a:r>
              <a:rPr lang="nl-NL" dirty="0" err="1"/>
              <a:t>klassegesprek</a:t>
            </a:r>
            <a:r>
              <a:rPr lang="nl-NL" dirty="0"/>
              <a:t>.</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2</a:t>
            </a:fld>
            <a:endParaRPr lang="nl-NL"/>
          </a:p>
        </p:txBody>
      </p:sp>
    </p:spTree>
    <p:extLst>
      <p:ext uri="{BB962C8B-B14F-4D97-AF65-F5344CB8AC3E}">
        <p14:creationId xmlns:p14="http://schemas.microsoft.com/office/powerpoint/2010/main" val="327997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 bespreken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11</a:t>
            </a:fld>
            <a:endParaRPr lang="nl-NL"/>
          </a:p>
        </p:txBody>
      </p:sp>
    </p:spTree>
    <p:extLst>
      <p:ext uri="{BB962C8B-B14F-4D97-AF65-F5344CB8AC3E}">
        <p14:creationId xmlns:p14="http://schemas.microsoft.com/office/powerpoint/2010/main" val="55492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Uitzetten haakse hoeken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12</a:t>
            </a:fld>
            <a:endParaRPr lang="nl-NL"/>
          </a:p>
        </p:txBody>
      </p:sp>
    </p:spTree>
    <p:extLst>
      <p:ext uri="{BB962C8B-B14F-4D97-AF65-F5344CB8AC3E}">
        <p14:creationId xmlns:p14="http://schemas.microsoft.com/office/powerpoint/2010/main" val="187138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Uitzichten, tussenzichten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13</a:t>
            </a:fld>
            <a:endParaRPr lang="nl-NL"/>
          </a:p>
        </p:txBody>
      </p:sp>
    </p:spTree>
    <p:extLst>
      <p:ext uri="{BB962C8B-B14F-4D97-AF65-F5344CB8AC3E}">
        <p14:creationId xmlns:p14="http://schemas.microsoft.com/office/powerpoint/2010/main" val="93262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uitleg.</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14</a:t>
            </a:fld>
            <a:endParaRPr lang="nl-NL"/>
          </a:p>
        </p:txBody>
      </p:sp>
    </p:spTree>
    <p:extLst>
      <p:ext uri="{BB962C8B-B14F-4D97-AF65-F5344CB8AC3E}">
        <p14:creationId xmlns:p14="http://schemas.microsoft.com/office/powerpoint/2010/main" val="2176268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Laten zien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15</a:t>
            </a:fld>
            <a:endParaRPr lang="nl-NL"/>
          </a:p>
        </p:txBody>
      </p:sp>
    </p:spTree>
    <p:extLst>
      <p:ext uri="{BB962C8B-B14F-4D97-AF65-F5344CB8AC3E}">
        <p14:creationId xmlns:p14="http://schemas.microsoft.com/office/powerpoint/2010/main" val="348182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Hoogtes en afstand gecombineerd. Maat zuiver. Mogelijk met GPS/RTK</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16</a:t>
            </a:fld>
            <a:endParaRPr lang="nl-NL"/>
          </a:p>
        </p:txBody>
      </p:sp>
    </p:spTree>
    <p:extLst>
      <p:ext uri="{BB962C8B-B14F-4D97-AF65-F5344CB8AC3E}">
        <p14:creationId xmlns:p14="http://schemas.microsoft.com/office/powerpoint/2010/main" val="56421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aan leerlingen. Laten opnoemen.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17</a:t>
            </a:fld>
            <a:endParaRPr lang="nl-NL"/>
          </a:p>
        </p:txBody>
      </p:sp>
    </p:spTree>
    <p:extLst>
      <p:ext uri="{BB962C8B-B14F-4D97-AF65-F5344CB8AC3E}">
        <p14:creationId xmlns:p14="http://schemas.microsoft.com/office/powerpoint/2010/main" val="3103692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uitleg</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18</a:t>
            </a:fld>
            <a:endParaRPr lang="nl-NL"/>
          </a:p>
        </p:txBody>
      </p:sp>
    </p:spTree>
    <p:extLst>
      <p:ext uri="{BB962C8B-B14F-4D97-AF65-F5344CB8AC3E}">
        <p14:creationId xmlns:p14="http://schemas.microsoft.com/office/powerpoint/2010/main" val="1479928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uitleg over plaatje/werking systeem</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19</a:t>
            </a:fld>
            <a:endParaRPr lang="nl-NL"/>
          </a:p>
        </p:txBody>
      </p:sp>
    </p:spTree>
    <p:extLst>
      <p:ext uri="{BB962C8B-B14F-4D97-AF65-F5344CB8AC3E}">
        <p14:creationId xmlns:p14="http://schemas.microsoft.com/office/powerpoint/2010/main" val="3615553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uitleg</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20</a:t>
            </a:fld>
            <a:endParaRPr lang="nl-NL"/>
          </a:p>
        </p:txBody>
      </p:sp>
    </p:spTree>
    <p:extLst>
      <p:ext uri="{BB962C8B-B14F-4D97-AF65-F5344CB8AC3E}">
        <p14:creationId xmlns:p14="http://schemas.microsoft.com/office/powerpoint/2010/main" val="55541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uitleg</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3</a:t>
            </a:fld>
            <a:endParaRPr lang="nl-NL"/>
          </a:p>
        </p:txBody>
      </p:sp>
    </p:spTree>
    <p:extLst>
      <p:ext uri="{BB962C8B-B14F-4D97-AF65-F5344CB8AC3E}">
        <p14:creationId xmlns:p14="http://schemas.microsoft.com/office/powerpoint/2010/main" val="171291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Opdracht uitleggen.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21</a:t>
            </a:fld>
            <a:endParaRPr lang="nl-NL"/>
          </a:p>
        </p:txBody>
      </p:sp>
    </p:spTree>
    <p:extLst>
      <p:ext uri="{BB962C8B-B14F-4D97-AF65-F5344CB8AC3E}">
        <p14:creationId xmlns:p14="http://schemas.microsoft.com/office/powerpoint/2010/main" val="173972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vragen laten beantwoorden. Klassengesprek.</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4</a:t>
            </a:fld>
            <a:endParaRPr lang="nl-NL"/>
          </a:p>
        </p:txBody>
      </p:sp>
    </p:spTree>
    <p:extLst>
      <p:ext uri="{BB962C8B-B14F-4D97-AF65-F5344CB8AC3E}">
        <p14:creationId xmlns:p14="http://schemas.microsoft.com/office/powerpoint/2010/main" val="97572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uitleggen en verklaren.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5</a:t>
            </a:fld>
            <a:endParaRPr lang="nl-NL"/>
          </a:p>
        </p:txBody>
      </p:sp>
    </p:spTree>
    <p:extLst>
      <p:ext uri="{BB962C8B-B14F-4D97-AF65-F5344CB8AC3E}">
        <p14:creationId xmlns:p14="http://schemas.microsoft.com/office/powerpoint/2010/main" val="270064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laten opnoemen. Klassengesprek.</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6</a:t>
            </a:fld>
            <a:endParaRPr lang="nl-NL"/>
          </a:p>
        </p:txBody>
      </p:sp>
    </p:spTree>
    <p:extLst>
      <p:ext uri="{BB962C8B-B14F-4D97-AF65-F5344CB8AC3E}">
        <p14:creationId xmlns:p14="http://schemas.microsoft.com/office/powerpoint/2010/main" val="399908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onderdeel kort benoemen en uitleg.</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7</a:t>
            </a:fld>
            <a:endParaRPr lang="nl-NL"/>
          </a:p>
        </p:txBody>
      </p:sp>
    </p:spTree>
    <p:extLst>
      <p:ext uri="{BB962C8B-B14F-4D97-AF65-F5344CB8AC3E}">
        <p14:creationId xmlns:p14="http://schemas.microsoft.com/office/powerpoint/2010/main" val="242849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vragen laten beantwoorden. Uitleggen hoogtes/peil, schaalverdeling</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8</a:t>
            </a:fld>
            <a:endParaRPr lang="nl-NL"/>
          </a:p>
        </p:txBody>
      </p:sp>
    </p:spTree>
    <p:extLst>
      <p:ext uri="{BB962C8B-B14F-4D97-AF65-F5344CB8AC3E}">
        <p14:creationId xmlns:p14="http://schemas.microsoft.com/office/powerpoint/2010/main" val="74513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laten opnoemen</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9</a:t>
            </a:fld>
            <a:endParaRPr lang="nl-NL"/>
          </a:p>
        </p:txBody>
      </p:sp>
    </p:spTree>
    <p:extLst>
      <p:ext uri="{BB962C8B-B14F-4D97-AF65-F5344CB8AC3E}">
        <p14:creationId xmlns:p14="http://schemas.microsoft.com/office/powerpoint/2010/main" val="269417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Uitleggen peilmaat/NAP</a:t>
            </a:r>
          </a:p>
        </p:txBody>
      </p:sp>
      <p:sp>
        <p:nvSpPr>
          <p:cNvPr id="4" name="Tijdelijke aanduiding voor dianummer 3"/>
          <p:cNvSpPr>
            <a:spLocks noGrp="1"/>
          </p:cNvSpPr>
          <p:nvPr>
            <p:ph type="sldNum" sz="quarter" idx="5"/>
          </p:nvPr>
        </p:nvSpPr>
        <p:spPr/>
        <p:txBody>
          <a:bodyPr/>
          <a:lstStyle/>
          <a:p>
            <a:fld id="{CE5EB078-D054-4A9C-97A8-DEE8CD31095E}" type="slidenum">
              <a:rPr lang="nl-NL" smtClean="0"/>
              <a:t>10</a:t>
            </a:fld>
            <a:endParaRPr lang="nl-NL"/>
          </a:p>
        </p:txBody>
      </p:sp>
    </p:spTree>
    <p:extLst>
      <p:ext uri="{BB962C8B-B14F-4D97-AF65-F5344CB8AC3E}">
        <p14:creationId xmlns:p14="http://schemas.microsoft.com/office/powerpoint/2010/main" val="12486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1-10-2019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etconsult.nl/nl/ho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4" name="Tekstvak 3"/>
          <p:cNvSpPr txBox="1"/>
          <p:nvPr/>
        </p:nvSpPr>
        <p:spPr>
          <a:xfrm>
            <a:off x="1619672" y="1701573"/>
            <a:ext cx="6048672" cy="523220"/>
          </a:xfrm>
          <a:prstGeom prst="rect">
            <a:avLst/>
          </a:prstGeom>
          <a:noFill/>
        </p:spPr>
        <p:txBody>
          <a:bodyPr wrap="square" rtlCol="0">
            <a:spAutoFit/>
          </a:bodyPr>
          <a:lstStyle/>
          <a:p>
            <a:r>
              <a:rPr lang="nl-NL" sz="2800" dirty="0">
                <a:latin typeface="Arial" pitchFamily="34" charset="0"/>
                <a:cs typeface="Arial" pitchFamily="34" charset="0"/>
              </a:rPr>
              <a:t>Tekening lezen en uitzetten</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789E4-F9EE-432D-B753-11BAC2993C8A}"/>
              </a:ext>
            </a:extLst>
          </p:cNvPr>
          <p:cNvSpPr>
            <a:spLocks noGrp="1"/>
          </p:cNvSpPr>
          <p:nvPr>
            <p:ph type="title"/>
          </p:nvPr>
        </p:nvSpPr>
        <p:spPr/>
        <p:txBody>
          <a:bodyPr/>
          <a:lstStyle/>
          <a:p>
            <a:r>
              <a:rPr lang="nl-NL" dirty="0"/>
              <a:t>Wat kun je uitzetten?</a:t>
            </a:r>
          </a:p>
        </p:txBody>
      </p:sp>
      <p:sp>
        <p:nvSpPr>
          <p:cNvPr id="3" name="Tijdelijke aanduiding voor inhoud 2">
            <a:extLst>
              <a:ext uri="{FF2B5EF4-FFF2-40B4-BE49-F238E27FC236}">
                <a16:creationId xmlns:a16="http://schemas.microsoft.com/office/drawing/2014/main" id="{38BE6053-1B38-4410-84AF-77F204DA6C0F}"/>
              </a:ext>
            </a:extLst>
          </p:cNvPr>
          <p:cNvSpPr>
            <a:spLocks noGrp="1"/>
          </p:cNvSpPr>
          <p:nvPr>
            <p:ph idx="1"/>
          </p:nvPr>
        </p:nvSpPr>
        <p:spPr/>
        <p:txBody>
          <a:bodyPr/>
          <a:lstStyle/>
          <a:p>
            <a:r>
              <a:rPr lang="nl-NL" dirty="0"/>
              <a:t>Hoekpunten</a:t>
            </a:r>
          </a:p>
          <a:p>
            <a:r>
              <a:rPr lang="nl-NL" dirty="0"/>
              <a:t>Lengtematen</a:t>
            </a:r>
          </a:p>
          <a:p>
            <a:r>
              <a:rPr lang="nl-NL" dirty="0"/>
              <a:t>Breedtematen</a:t>
            </a:r>
          </a:p>
          <a:p>
            <a:r>
              <a:rPr lang="nl-NL" dirty="0"/>
              <a:t>Hoogtes/dieptes (Peilmaat/NAP)</a:t>
            </a:r>
          </a:p>
          <a:p>
            <a:endParaRPr lang="nl-NL" dirty="0"/>
          </a:p>
          <a:p>
            <a:endParaRPr lang="nl-NL" dirty="0"/>
          </a:p>
        </p:txBody>
      </p:sp>
      <p:pic>
        <p:nvPicPr>
          <p:cNvPr id="4" name="Afbeelding 3">
            <a:extLst>
              <a:ext uri="{FF2B5EF4-FFF2-40B4-BE49-F238E27FC236}">
                <a16:creationId xmlns:a16="http://schemas.microsoft.com/office/drawing/2014/main" id="{4F2C8BF4-8021-4464-A688-2C0ABEF09F13}"/>
              </a:ext>
            </a:extLst>
          </p:cNvPr>
          <p:cNvPicPr>
            <a:picLocks noChangeAspect="1"/>
          </p:cNvPicPr>
          <p:nvPr/>
        </p:nvPicPr>
        <p:blipFill>
          <a:blip r:embed="rId3"/>
          <a:stretch>
            <a:fillRect/>
          </a:stretch>
        </p:blipFill>
        <p:spPr>
          <a:xfrm>
            <a:off x="2813802" y="3933056"/>
            <a:ext cx="3549667" cy="1944216"/>
          </a:xfrm>
          <a:prstGeom prst="rect">
            <a:avLst/>
          </a:prstGeom>
        </p:spPr>
      </p:pic>
    </p:spTree>
    <p:extLst>
      <p:ext uri="{BB962C8B-B14F-4D97-AF65-F5344CB8AC3E}">
        <p14:creationId xmlns:p14="http://schemas.microsoft.com/office/powerpoint/2010/main" val="15117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A96AB-A574-4B9F-865C-5E52F56322CF}"/>
              </a:ext>
            </a:extLst>
          </p:cNvPr>
          <p:cNvSpPr>
            <a:spLocks noGrp="1"/>
          </p:cNvSpPr>
          <p:nvPr>
            <p:ph type="title"/>
          </p:nvPr>
        </p:nvSpPr>
        <p:spPr/>
        <p:txBody>
          <a:bodyPr/>
          <a:lstStyle/>
          <a:p>
            <a:r>
              <a:rPr lang="nl-NL" dirty="0"/>
              <a:t>Materieel</a:t>
            </a:r>
          </a:p>
        </p:txBody>
      </p:sp>
      <p:sp>
        <p:nvSpPr>
          <p:cNvPr id="3" name="Tijdelijke aanduiding voor inhoud 2">
            <a:extLst>
              <a:ext uri="{FF2B5EF4-FFF2-40B4-BE49-F238E27FC236}">
                <a16:creationId xmlns:a16="http://schemas.microsoft.com/office/drawing/2014/main" id="{4A9DC7BB-55C6-42DE-9F2A-433C1CCABFF4}"/>
              </a:ext>
            </a:extLst>
          </p:cNvPr>
          <p:cNvSpPr>
            <a:spLocks noGrp="1"/>
          </p:cNvSpPr>
          <p:nvPr>
            <p:ph idx="1"/>
          </p:nvPr>
        </p:nvSpPr>
        <p:spPr>
          <a:xfrm>
            <a:off x="2051720" y="1196752"/>
            <a:ext cx="6635080" cy="5661248"/>
          </a:xfrm>
        </p:spPr>
        <p:txBody>
          <a:bodyPr>
            <a:normAutofit/>
          </a:bodyPr>
          <a:lstStyle/>
          <a:p>
            <a:r>
              <a:rPr lang="nl-NL" dirty="0"/>
              <a:t>Piketten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sz="1800" dirty="0"/>
          </a:p>
          <a:p>
            <a:endParaRPr lang="nl-NL" dirty="0"/>
          </a:p>
          <a:p>
            <a:pPr marL="0" indent="0" algn="r">
              <a:buNone/>
            </a:pPr>
            <a:r>
              <a:rPr lang="nl-NL" sz="1100" dirty="0"/>
              <a:t>Bron: joostdevree.nl</a:t>
            </a:r>
          </a:p>
        </p:txBody>
      </p:sp>
      <p:pic>
        <p:nvPicPr>
          <p:cNvPr id="6" name="Afbeelding 5" descr="Afbeelding met boom, grond, buiten, gras&#10;&#10;Automatisch gegenereerde beschrijving">
            <a:extLst>
              <a:ext uri="{FF2B5EF4-FFF2-40B4-BE49-F238E27FC236}">
                <a16:creationId xmlns:a16="http://schemas.microsoft.com/office/drawing/2014/main" id="{9B1CA0B0-6180-41D6-8FF9-AE0DFAA2F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844824"/>
            <a:ext cx="6396203" cy="4797152"/>
          </a:xfrm>
          <a:prstGeom prst="rect">
            <a:avLst/>
          </a:prstGeom>
        </p:spPr>
      </p:pic>
    </p:spTree>
    <p:extLst>
      <p:ext uri="{BB962C8B-B14F-4D97-AF65-F5344CB8AC3E}">
        <p14:creationId xmlns:p14="http://schemas.microsoft.com/office/powerpoint/2010/main" val="418694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BAC2D42-4BA9-4D23-8448-72E75A179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0" y="1704975"/>
            <a:ext cx="5979740" cy="5105344"/>
          </a:xfrm>
          <a:prstGeom prst="rect">
            <a:avLst/>
          </a:prstGeom>
        </p:spPr>
      </p:pic>
      <p:sp>
        <p:nvSpPr>
          <p:cNvPr id="2" name="Titel 1">
            <a:extLst>
              <a:ext uri="{FF2B5EF4-FFF2-40B4-BE49-F238E27FC236}">
                <a16:creationId xmlns:a16="http://schemas.microsoft.com/office/drawing/2014/main" id="{952A96AB-A574-4B9F-865C-5E52F56322CF}"/>
              </a:ext>
            </a:extLst>
          </p:cNvPr>
          <p:cNvSpPr>
            <a:spLocks noGrp="1"/>
          </p:cNvSpPr>
          <p:nvPr>
            <p:ph type="title"/>
          </p:nvPr>
        </p:nvSpPr>
        <p:spPr/>
        <p:txBody>
          <a:bodyPr/>
          <a:lstStyle/>
          <a:p>
            <a:r>
              <a:rPr lang="nl-NL" dirty="0"/>
              <a:t>Materieel</a:t>
            </a:r>
          </a:p>
        </p:txBody>
      </p:sp>
      <p:sp>
        <p:nvSpPr>
          <p:cNvPr id="3" name="Tijdelijke aanduiding voor inhoud 2">
            <a:extLst>
              <a:ext uri="{FF2B5EF4-FFF2-40B4-BE49-F238E27FC236}">
                <a16:creationId xmlns:a16="http://schemas.microsoft.com/office/drawing/2014/main" id="{4A9DC7BB-55C6-42DE-9F2A-433C1CCABFF4}"/>
              </a:ext>
            </a:extLst>
          </p:cNvPr>
          <p:cNvSpPr>
            <a:spLocks noGrp="1"/>
          </p:cNvSpPr>
          <p:nvPr>
            <p:ph idx="1"/>
          </p:nvPr>
        </p:nvSpPr>
        <p:spPr>
          <a:xfrm>
            <a:off x="2051720" y="1196752"/>
            <a:ext cx="6635080" cy="5661248"/>
          </a:xfrm>
        </p:spPr>
        <p:txBody>
          <a:bodyPr>
            <a:normAutofit/>
          </a:bodyPr>
          <a:lstStyle/>
          <a:p>
            <a:r>
              <a:rPr lang="nl-NL" dirty="0"/>
              <a:t>Dubbelpentagoonprisma</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sz="1800" dirty="0"/>
          </a:p>
          <a:p>
            <a:pPr marL="0" indent="0" algn="r">
              <a:buNone/>
            </a:pPr>
            <a:r>
              <a:rPr lang="nl-NL" sz="1100" dirty="0"/>
              <a:t>Bron: geometius.nl</a:t>
            </a:r>
          </a:p>
        </p:txBody>
      </p:sp>
    </p:spTree>
    <p:extLst>
      <p:ext uri="{BB962C8B-B14F-4D97-AF65-F5344CB8AC3E}">
        <p14:creationId xmlns:p14="http://schemas.microsoft.com/office/powerpoint/2010/main" val="287658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A96AB-A574-4B9F-865C-5E52F56322CF}"/>
              </a:ext>
            </a:extLst>
          </p:cNvPr>
          <p:cNvSpPr>
            <a:spLocks noGrp="1"/>
          </p:cNvSpPr>
          <p:nvPr>
            <p:ph type="title"/>
          </p:nvPr>
        </p:nvSpPr>
        <p:spPr/>
        <p:txBody>
          <a:bodyPr/>
          <a:lstStyle/>
          <a:p>
            <a:r>
              <a:rPr lang="nl-NL" dirty="0"/>
              <a:t>Materieel</a:t>
            </a:r>
          </a:p>
        </p:txBody>
      </p:sp>
      <p:sp>
        <p:nvSpPr>
          <p:cNvPr id="3" name="Tijdelijke aanduiding voor inhoud 2">
            <a:extLst>
              <a:ext uri="{FF2B5EF4-FFF2-40B4-BE49-F238E27FC236}">
                <a16:creationId xmlns:a16="http://schemas.microsoft.com/office/drawing/2014/main" id="{4A9DC7BB-55C6-42DE-9F2A-433C1CCABFF4}"/>
              </a:ext>
            </a:extLst>
          </p:cNvPr>
          <p:cNvSpPr>
            <a:spLocks noGrp="1"/>
          </p:cNvSpPr>
          <p:nvPr>
            <p:ph idx="1"/>
          </p:nvPr>
        </p:nvSpPr>
        <p:spPr>
          <a:xfrm>
            <a:off x="2051720" y="1196752"/>
            <a:ext cx="6635080" cy="5661248"/>
          </a:xfrm>
        </p:spPr>
        <p:txBody>
          <a:bodyPr>
            <a:normAutofit/>
          </a:bodyPr>
          <a:lstStyle/>
          <a:p>
            <a:r>
              <a:rPr lang="nl-NL" dirty="0"/>
              <a:t>Jalons</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sz="1800" dirty="0"/>
          </a:p>
          <a:p>
            <a:pPr marL="0" indent="0">
              <a:buNone/>
            </a:pPr>
            <a:endParaRPr lang="nl-NL" dirty="0"/>
          </a:p>
          <a:p>
            <a:pPr marL="0" indent="0" algn="r">
              <a:buNone/>
            </a:pPr>
            <a:r>
              <a:rPr lang="nl-NL" sz="1000" dirty="0"/>
              <a:t>Bron: entreeding.com</a:t>
            </a:r>
          </a:p>
        </p:txBody>
      </p:sp>
      <p:pic>
        <p:nvPicPr>
          <p:cNvPr id="5" name="Afbeelding 4" descr="Afbeelding met gras, buiten, lucht, atletiek&#10;&#10;Automatisch gegenereerde beschrijving">
            <a:extLst>
              <a:ext uri="{FF2B5EF4-FFF2-40B4-BE49-F238E27FC236}">
                <a16:creationId xmlns:a16="http://schemas.microsoft.com/office/drawing/2014/main" id="{8BA617B6-D29D-4956-BFEB-DC7DA5E39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935964"/>
            <a:ext cx="4219801" cy="5601506"/>
          </a:xfrm>
          <a:prstGeom prst="rect">
            <a:avLst/>
          </a:prstGeom>
        </p:spPr>
      </p:pic>
    </p:spTree>
    <p:extLst>
      <p:ext uri="{BB962C8B-B14F-4D97-AF65-F5344CB8AC3E}">
        <p14:creationId xmlns:p14="http://schemas.microsoft.com/office/powerpoint/2010/main" val="156167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lucht, object&#10;&#10;Automatisch gegenereerde beschrijving">
            <a:extLst>
              <a:ext uri="{FF2B5EF4-FFF2-40B4-BE49-F238E27FC236}">
                <a16:creationId xmlns:a16="http://schemas.microsoft.com/office/drawing/2014/main" id="{32A2FC28-F2F2-4843-A216-8ECFB4474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96752"/>
            <a:ext cx="7620000" cy="5715000"/>
          </a:xfrm>
          <a:prstGeom prst="rect">
            <a:avLst/>
          </a:prstGeom>
        </p:spPr>
      </p:pic>
      <p:sp>
        <p:nvSpPr>
          <p:cNvPr id="2" name="Titel 1">
            <a:extLst>
              <a:ext uri="{FF2B5EF4-FFF2-40B4-BE49-F238E27FC236}">
                <a16:creationId xmlns:a16="http://schemas.microsoft.com/office/drawing/2014/main" id="{952A96AB-A574-4B9F-865C-5E52F56322CF}"/>
              </a:ext>
            </a:extLst>
          </p:cNvPr>
          <p:cNvSpPr>
            <a:spLocks noGrp="1"/>
          </p:cNvSpPr>
          <p:nvPr>
            <p:ph type="title"/>
          </p:nvPr>
        </p:nvSpPr>
        <p:spPr/>
        <p:txBody>
          <a:bodyPr/>
          <a:lstStyle/>
          <a:p>
            <a:r>
              <a:rPr lang="nl-NL" dirty="0"/>
              <a:t>Materieel</a:t>
            </a:r>
          </a:p>
        </p:txBody>
      </p:sp>
      <p:sp>
        <p:nvSpPr>
          <p:cNvPr id="3" name="Tijdelijke aanduiding voor inhoud 2">
            <a:extLst>
              <a:ext uri="{FF2B5EF4-FFF2-40B4-BE49-F238E27FC236}">
                <a16:creationId xmlns:a16="http://schemas.microsoft.com/office/drawing/2014/main" id="{4A9DC7BB-55C6-42DE-9F2A-433C1CCABFF4}"/>
              </a:ext>
            </a:extLst>
          </p:cNvPr>
          <p:cNvSpPr>
            <a:spLocks noGrp="1"/>
          </p:cNvSpPr>
          <p:nvPr>
            <p:ph idx="1"/>
          </p:nvPr>
        </p:nvSpPr>
        <p:spPr>
          <a:xfrm>
            <a:off x="2051720" y="1196752"/>
            <a:ext cx="6635080" cy="5661248"/>
          </a:xfrm>
        </p:spPr>
        <p:txBody>
          <a:bodyPr>
            <a:normAutofit/>
          </a:bodyPr>
          <a:lstStyle/>
          <a:p>
            <a:r>
              <a:rPr lang="nl-NL" dirty="0"/>
              <a:t>Laser</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sz="1800" dirty="0"/>
          </a:p>
          <a:p>
            <a:pPr marL="0" indent="0" algn="r">
              <a:buNone/>
            </a:pPr>
            <a:r>
              <a:rPr lang="nl-NL" sz="1000" dirty="0"/>
              <a:t>Bron: bouwlaser.nl</a:t>
            </a:r>
          </a:p>
        </p:txBody>
      </p:sp>
    </p:spTree>
    <p:extLst>
      <p:ext uri="{BB962C8B-B14F-4D97-AF65-F5344CB8AC3E}">
        <p14:creationId xmlns:p14="http://schemas.microsoft.com/office/powerpoint/2010/main" val="412589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9E1CA-79FA-49D5-B23C-1EEEC43EBC5D}"/>
              </a:ext>
            </a:extLst>
          </p:cNvPr>
          <p:cNvSpPr>
            <a:spLocks noGrp="1"/>
          </p:cNvSpPr>
          <p:nvPr>
            <p:ph type="title"/>
          </p:nvPr>
        </p:nvSpPr>
        <p:spPr/>
        <p:txBody>
          <a:bodyPr/>
          <a:lstStyle/>
          <a:p>
            <a:r>
              <a:rPr lang="nl-NL" dirty="0"/>
              <a:t>Voorbeeld</a:t>
            </a:r>
          </a:p>
        </p:txBody>
      </p:sp>
      <p:sp>
        <p:nvSpPr>
          <p:cNvPr id="3" name="Tijdelijke aanduiding voor inhoud 2">
            <a:extLst>
              <a:ext uri="{FF2B5EF4-FFF2-40B4-BE49-F238E27FC236}">
                <a16:creationId xmlns:a16="http://schemas.microsoft.com/office/drawing/2014/main" id="{3A60E9AB-A1AB-4E6E-A822-F1DF6A7F118D}"/>
              </a:ext>
            </a:extLst>
          </p:cNvPr>
          <p:cNvSpPr>
            <a:spLocks noGrp="1"/>
          </p:cNvSpPr>
          <p:nvPr>
            <p:ph idx="1"/>
          </p:nvPr>
        </p:nvSpPr>
        <p:spPr/>
        <p:txBody>
          <a:bodyPr/>
          <a:lstStyle/>
          <a:p>
            <a:pPr marL="0" indent="0">
              <a:buNone/>
            </a:pPr>
            <a:r>
              <a:rPr lang="nl-NL" dirty="0">
                <a:hlinkClick r:id="rId3"/>
              </a:rPr>
              <a:t>http://www.meetconsult.nl/nl/home</a:t>
            </a:r>
            <a:r>
              <a:rPr lang="nl-NL" dirty="0"/>
              <a:t> </a:t>
            </a:r>
          </a:p>
        </p:txBody>
      </p:sp>
    </p:spTree>
    <p:extLst>
      <p:ext uri="{BB962C8B-B14F-4D97-AF65-F5344CB8AC3E}">
        <p14:creationId xmlns:p14="http://schemas.microsoft.com/office/powerpoint/2010/main" val="32646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BE5A4-057F-4307-B724-92DA10D61C4C}"/>
              </a:ext>
            </a:extLst>
          </p:cNvPr>
          <p:cNvSpPr>
            <a:spLocks noGrp="1"/>
          </p:cNvSpPr>
          <p:nvPr>
            <p:ph type="title"/>
          </p:nvPr>
        </p:nvSpPr>
        <p:spPr/>
        <p:txBody>
          <a:bodyPr/>
          <a:lstStyle/>
          <a:p>
            <a:r>
              <a:rPr lang="nl-NL" dirty="0"/>
              <a:t>Materieel</a:t>
            </a:r>
          </a:p>
        </p:txBody>
      </p:sp>
      <p:sp>
        <p:nvSpPr>
          <p:cNvPr id="3" name="Tijdelijke aanduiding voor inhoud 2">
            <a:extLst>
              <a:ext uri="{FF2B5EF4-FFF2-40B4-BE49-F238E27FC236}">
                <a16:creationId xmlns:a16="http://schemas.microsoft.com/office/drawing/2014/main" id="{0E8D3A4B-D19B-45D7-BB3B-749CB131EC1F}"/>
              </a:ext>
            </a:extLst>
          </p:cNvPr>
          <p:cNvSpPr>
            <a:spLocks noGrp="1"/>
          </p:cNvSpPr>
          <p:nvPr>
            <p:ph idx="1"/>
          </p:nvPr>
        </p:nvSpPr>
        <p:spPr>
          <a:xfrm>
            <a:off x="2051720" y="1196752"/>
            <a:ext cx="6635080" cy="5661248"/>
          </a:xfrm>
        </p:spPr>
        <p:txBody>
          <a:bodyPr>
            <a:normAutofit/>
          </a:bodyPr>
          <a:lstStyle/>
          <a:p>
            <a:pPr marL="0" indent="0">
              <a:buNone/>
            </a:pPr>
            <a:r>
              <a:rPr lang="nl-NL" dirty="0"/>
              <a:t>Total station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sz="1800" dirty="0"/>
          </a:p>
          <a:p>
            <a:pPr marL="0" indent="0" algn="r">
              <a:buNone/>
            </a:pPr>
            <a:r>
              <a:rPr lang="nl-NL" sz="1000" dirty="0"/>
              <a:t>Bron: topconpositioning.com</a:t>
            </a:r>
          </a:p>
        </p:txBody>
      </p:sp>
      <p:pic>
        <p:nvPicPr>
          <p:cNvPr id="5" name="Afbeelding 4" descr="Afbeelding met lucht, grond, buiten, stof&#10;&#10;Automatisch gegenereerde beschrijving">
            <a:extLst>
              <a:ext uri="{FF2B5EF4-FFF2-40B4-BE49-F238E27FC236}">
                <a16:creationId xmlns:a16="http://schemas.microsoft.com/office/drawing/2014/main" id="{05F36EC4-A43D-4CE1-A8E9-4F9E9F52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424" y="1781175"/>
            <a:ext cx="7194376" cy="4793253"/>
          </a:xfrm>
          <a:prstGeom prst="rect">
            <a:avLst/>
          </a:prstGeom>
        </p:spPr>
      </p:pic>
    </p:spTree>
    <p:extLst>
      <p:ext uri="{BB962C8B-B14F-4D97-AF65-F5344CB8AC3E}">
        <p14:creationId xmlns:p14="http://schemas.microsoft.com/office/powerpoint/2010/main" val="289095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B0CDC-528D-4730-BA90-74A2A6FB9A34}"/>
              </a:ext>
            </a:extLst>
          </p:cNvPr>
          <p:cNvSpPr>
            <a:spLocks noGrp="1"/>
          </p:cNvSpPr>
          <p:nvPr>
            <p:ph type="title"/>
          </p:nvPr>
        </p:nvSpPr>
        <p:spPr/>
        <p:txBody>
          <a:bodyPr/>
          <a:lstStyle/>
          <a:p>
            <a:r>
              <a:rPr lang="nl-NL" dirty="0" err="1"/>
              <a:t>Sattelieten</a:t>
            </a:r>
            <a:endParaRPr lang="nl-NL" dirty="0"/>
          </a:p>
        </p:txBody>
      </p:sp>
      <p:sp>
        <p:nvSpPr>
          <p:cNvPr id="3" name="Tijdelijke aanduiding voor inhoud 2">
            <a:extLst>
              <a:ext uri="{FF2B5EF4-FFF2-40B4-BE49-F238E27FC236}">
                <a16:creationId xmlns:a16="http://schemas.microsoft.com/office/drawing/2014/main" id="{CF945FF1-C969-4F8E-8A84-50615E4D71C8}"/>
              </a:ext>
            </a:extLst>
          </p:cNvPr>
          <p:cNvSpPr>
            <a:spLocks noGrp="1"/>
          </p:cNvSpPr>
          <p:nvPr>
            <p:ph idx="1"/>
          </p:nvPr>
        </p:nvSpPr>
        <p:spPr/>
        <p:txBody>
          <a:bodyPr>
            <a:normAutofit/>
          </a:bodyPr>
          <a:lstStyle/>
          <a:p>
            <a:pPr marL="0" indent="0">
              <a:buNone/>
            </a:pPr>
            <a:r>
              <a:rPr lang="nl-NL" dirty="0"/>
              <a:t>Welke satellietnavigatiesystemen kennen jullie?</a:t>
            </a:r>
          </a:p>
        </p:txBody>
      </p:sp>
      <p:pic>
        <p:nvPicPr>
          <p:cNvPr id="4" name="Afbeelding 3">
            <a:extLst>
              <a:ext uri="{FF2B5EF4-FFF2-40B4-BE49-F238E27FC236}">
                <a16:creationId xmlns:a16="http://schemas.microsoft.com/office/drawing/2014/main" id="{167F7040-11BF-4752-930C-29CEC5499A98}"/>
              </a:ext>
            </a:extLst>
          </p:cNvPr>
          <p:cNvPicPr>
            <a:picLocks noChangeAspect="1"/>
          </p:cNvPicPr>
          <p:nvPr/>
        </p:nvPicPr>
        <p:blipFill>
          <a:blip r:embed="rId3"/>
          <a:stretch>
            <a:fillRect/>
          </a:stretch>
        </p:blipFill>
        <p:spPr>
          <a:xfrm>
            <a:off x="2627784" y="2852936"/>
            <a:ext cx="4680520" cy="3069193"/>
          </a:xfrm>
          <a:prstGeom prst="rect">
            <a:avLst/>
          </a:prstGeom>
        </p:spPr>
      </p:pic>
    </p:spTree>
    <p:extLst>
      <p:ext uri="{BB962C8B-B14F-4D97-AF65-F5344CB8AC3E}">
        <p14:creationId xmlns:p14="http://schemas.microsoft.com/office/powerpoint/2010/main" val="368380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B0CDC-528D-4730-BA90-74A2A6FB9A34}"/>
              </a:ext>
            </a:extLst>
          </p:cNvPr>
          <p:cNvSpPr>
            <a:spLocks noGrp="1"/>
          </p:cNvSpPr>
          <p:nvPr>
            <p:ph type="title"/>
          </p:nvPr>
        </p:nvSpPr>
        <p:spPr/>
        <p:txBody>
          <a:bodyPr/>
          <a:lstStyle/>
          <a:p>
            <a:r>
              <a:rPr lang="nl-NL" dirty="0" err="1"/>
              <a:t>Sattelieten</a:t>
            </a:r>
            <a:endParaRPr lang="nl-NL" dirty="0"/>
          </a:p>
        </p:txBody>
      </p:sp>
      <p:sp>
        <p:nvSpPr>
          <p:cNvPr id="3" name="Tijdelijke aanduiding voor inhoud 2">
            <a:extLst>
              <a:ext uri="{FF2B5EF4-FFF2-40B4-BE49-F238E27FC236}">
                <a16:creationId xmlns:a16="http://schemas.microsoft.com/office/drawing/2014/main" id="{CF945FF1-C969-4F8E-8A84-50615E4D71C8}"/>
              </a:ext>
            </a:extLst>
          </p:cNvPr>
          <p:cNvSpPr>
            <a:spLocks noGrp="1"/>
          </p:cNvSpPr>
          <p:nvPr>
            <p:ph idx="1"/>
          </p:nvPr>
        </p:nvSpPr>
        <p:spPr/>
        <p:txBody>
          <a:bodyPr>
            <a:normAutofit lnSpcReduction="10000"/>
          </a:bodyPr>
          <a:lstStyle/>
          <a:p>
            <a:pPr marL="0" indent="0">
              <a:buNone/>
            </a:pPr>
            <a:r>
              <a:rPr lang="nl-NL" dirty="0"/>
              <a:t>Welke satellietnavigatiesystemen kennen jullie?</a:t>
            </a:r>
          </a:p>
          <a:p>
            <a:pPr>
              <a:buFontTx/>
              <a:buChar char="-"/>
            </a:pPr>
            <a:r>
              <a:rPr lang="nl-NL" dirty="0"/>
              <a:t>GPS (Verenigde Staten)</a:t>
            </a:r>
          </a:p>
          <a:p>
            <a:pPr>
              <a:buFontTx/>
              <a:buChar char="-"/>
            </a:pPr>
            <a:r>
              <a:rPr lang="nl-NL" dirty="0" err="1"/>
              <a:t>Galileo</a:t>
            </a:r>
            <a:r>
              <a:rPr lang="nl-NL" dirty="0"/>
              <a:t> (EU)</a:t>
            </a:r>
          </a:p>
          <a:p>
            <a:pPr>
              <a:buFontTx/>
              <a:buChar char="-"/>
            </a:pPr>
            <a:r>
              <a:rPr lang="nl-NL" dirty="0"/>
              <a:t>GLONASS (Rusland)</a:t>
            </a:r>
          </a:p>
          <a:p>
            <a:pPr>
              <a:buFontTx/>
              <a:buChar char="-"/>
            </a:pPr>
            <a:r>
              <a:rPr lang="nl-NL" dirty="0" err="1"/>
              <a:t>Beidou</a:t>
            </a:r>
            <a:r>
              <a:rPr lang="nl-NL" dirty="0"/>
              <a:t> (China)</a:t>
            </a:r>
          </a:p>
          <a:p>
            <a:pPr>
              <a:buFontTx/>
              <a:buChar char="-"/>
            </a:pPr>
            <a:endParaRPr lang="nl-NL" dirty="0"/>
          </a:p>
          <a:p>
            <a:pPr marL="0" indent="0">
              <a:buNone/>
            </a:pPr>
            <a:r>
              <a:rPr lang="nl-NL" dirty="0"/>
              <a:t>GNSS: Global </a:t>
            </a:r>
            <a:r>
              <a:rPr lang="nl-NL" dirty="0" err="1"/>
              <a:t>Navigation</a:t>
            </a:r>
            <a:r>
              <a:rPr lang="nl-NL" dirty="0"/>
              <a:t> </a:t>
            </a:r>
            <a:r>
              <a:rPr lang="nl-NL" dirty="0" err="1"/>
              <a:t>Satellite</a:t>
            </a:r>
            <a:r>
              <a:rPr lang="nl-NL" dirty="0"/>
              <a:t> System</a:t>
            </a:r>
          </a:p>
          <a:p>
            <a:pPr marL="0" indent="0" algn="r">
              <a:buNone/>
            </a:pPr>
            <a:r>
              <a:rPr lang="nl-NL" b="1" dirty="0"/>
              <a:t>Wereldwijde dekking</a:t>
            </a:r>
          </a:p>
        </p:txBody>
      </p:sp>
    </p:spTree>
    <p:extLst>
      <p:ext uri="{BB962C8B-B14F-4D97-AF65-F5344CB8AC3E}">
        <p14:creationId xmlns:p14="http://schemas.microsoft.com/office/powerpoint/2010/main" val="318555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18D83-72B6-49A1-8391-1C272EDA09A0}"/>
              </a:ext>
            </a:extLst>
          </p:cNvPr>
          <p:cNvSpPr>
            <a:spLocks noGrp="1"/>
          </p:cNvSpPr>
          <p:nvPr>
            <p:ph type="title"/>
          </p:nvPr>
        </p:nvSpPr>
        <p:spPr/>
        <p:txBody>
          <a:bodyPr/>
          <a:lstStyle/>
          <a:p>
            <a:r>
              <a:rPr lang="nl-NL" dirty="0"/>
              <a:t>Materieel</a:t>
            </a:r>
          </a:p>
        </p:txBody>
      </p:sp>
      <p:sp>
        <p:nvSpPr>
          <p:cNvPr id="3" name="Tijdelijke aanduiding voor inhoud 2">
            <a:extLst>
              <a:ext uri="{FF2B5EF4-FFF2-40B4-BE49-F238E27FC236}">
                <a16:creationId xmlns:a16="http://schemas.microsoft.com/office/drawing/2014/main" id="{544C6F09-A0C9-4D54-870B-BD08BF1D9849}"/>
              </a:ext>
            </a:extLst>
          </p:cNvPr>
          <p:cNvSpPr>
            <a:spLocks noGrp="1"/>
          </p:cNvSpPr>
          <p:nvPr>
            <p:ph idx="1"/>
          </p:nvPr>
        </p:nvSpPr>
        <p:spPr>
          <a:xfrm>
            <a:off x="2051720" y="1196752"/>
            <a:ext cx="6635080" cy="5661248"/>
          </a:xfrm>
        </p:spPr>
        <p:txBody>
          <a:bodyPr>
            <a:normAutofit/>
          </a:bodyPr>
          <a:lstStyle/>
          <a:p>
            <a:r>
              <a:rPr lang="nl-NL" dirty="0"/>
              <a:t>GPS-DGNSS</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sz="1800" dirty="0"/>
          </a:p>
          <a:p>
            <a:pPr marL="0" indent="0" algn="r">
              <a:buNone/>
            </a:pPr>
            <a:r>
              <a:rPr lang="nl-NL" sz="1000" dirty="0"/>
              <a:t>Bron: greenfinder.asia</a:t>
            </a:r>
          </a:p>
        </p:txBody>
      </p:sp>
      <p:pic>
        <p:nvPicPr>
          <p:cNvPr id="5" name="Afbeelding 4" descr="Afbeelding met tekst, kaart&#10;&#10;Automatisch gegenereerde beschrijving">
            <a:extLst>
              <a:ext uri="{FF2B5EF4-FFF2-40B4-BE49-F238E27FC236}">
                <a16:creationId xmlns:a16="http://schemas.microsoft.com/office/drawing/2014/main" id="{2DD4F46B-FDC5-4B7A-A800-0D38ACAF2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83" y="1772816"/>
            <a:ext cx="8225125" cy="4856741"/>
          </a:xfrm>
          <a:prstGeom prst="rect">
            <a:avLst/>
          </a:prstGeom>
        </p:spPr>
      </p:pic>
    </p:spTree>
    <p:extLst>
      <p:ext uri="{BB962C8B-B14F-4D97-AF65-F5344CB8AC3E}">
        <p14:creationId xmlns:p14="http://schemas.microsoft.com/office/powerpoint/2010/main" val="165261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3E32E-797E-4ED4-982F-38EE336D8F54}"/>
              </a:ext>
            </a:extLst>
          </p:cNvPr>
          <p:cNvSpPr>
            <a:spLocks noGrp="1"/>
          </p:cNvSpPr>
          <p:nvPr>
            <p:ph type="title"/>
          </p:nvPr>
        </p:nvSpPr>
        <p:spPr/>
        <p:txBody>
          <a:bodyPr/>
          <a:lstStyle/>
          <a:p>
            <a:r>
              <a:rPr lang="nl-NL" dirty="0"/>
              <a:t>Matenplan</a:t>
            </a:r>
          </a:p>
        </p:txBody>
      </p:sp>
      <p:sp>
        <p:nvSpPr>
          <p:cNvPr id="3" name="Tijdelijke aanduiding voor inhoud 2">
            <a:extLst>
              <a:ext uri="{FF2B5EF4-FFF2-40B4-BE49-F238E27FC236}">
                <a16:creationId xmlns:a16="http://schemas.microsoft.com/office/drawing/2014/main" id="{EA6E2B5F-864B-4F72-8C25-222791676CAE}"/>
              </a:ext>
            </a:extLst>
          </p:cNvPr>
          <p:cNvSpPr>
            <a:spLocks noGrp="1"/>
          </p:cNvSpPr>
          <p:nvPr>
            <p:ph idx="1"/>
          </p:nvPr>
        </p:nvSpPr>
        <p:spPr/>
        <p:txBody>
          <a:bodyPr/>
          <a:lstStyle/>
          <a:p>
            <a:r>
              <a:rPr lang="nl-NL" dirty="0"/>
              <a:t>Wat wordt bedoeld met een matenplan?</a:t>
            </a:r>
          </a:p>
        </p:txBody>
      </p:sp>
      <p:pic>
        <p:nvPicPr>
          <p:cNvPr id="4" name="Afbeelding 3">
            <a:extLst>
              <a:ext uri="{FF2B5EF4-FFF2-40B4-BE49-F238E27FC236}">
                <a16:creationId xmlns:a16="http://schemas.microsoft.com/office/drawing/2014/main" id="{4861F84C-616D-4B7B-ADBB-E4B9DA303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1200"/>
            <a:ext cx="9144000" cy="3606800"/>
          </a:xfrm>
          <a:prstGeom prst="rect">
            <a:avLst/>
          </a:prstGeom>
        </p:spPr>
      </p:pic>
    </p:spTree>
    <p:extLst>
      <p:ext uri="{BB962C8B-B14F-4D97-AF65-F5344CB8AC3E}">
        <p14:creationId xmlns:p14="http://schemas.microsoft.com/office/powerpoint/2010/main" val="175912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18D83-72B6-49A1-8391-1C272EDA09A0}"/>
              </a:ext>
            </a:extLst>
          </p:cNvPr>
          <p:cNvSpPr>
            <a:spLocks noGrp="1"/>
          </p:cNvSpPr>
          <p:nvPr>
            <p:ph type="title"/>
          </p:nvPr>
        </p:nvSpPr>
        <p:spPr/>
        <p:txBody>
          <a:bodyPr/>
          <a:lstStyle/>
          <a:p>
            <a:r>
              <a:rPr lang="nl-NL" dirty="0"/>
              <a:t>Materieel</a:t>
            </a:r>
          </a:p>
        </p:txBody>
      </p:sp>
      <p:sp>
        <p:nvSpPr>
          <p:cNvPr id="3" name="Tijdelijke aanduiding voor inhoud 2">
            <a:extLst>
              <a:ext uri="{FF2B5EF4-FFF2-40B4-BE49-F238E27FC236}">
                <a16:creationId xmlns:a16="http://schemas.microsoft.com/office/drawing/2014/main" id="{544C6F09-A0C9-4D54-870B-BD08BF1D9849}"/>
              </a:ext>
            </a:extLst>
          </p:cNvPr>
          <p:cNvSpPr>
            <a:spLocks noGrp="1"/>
          </p:cNvSpPr>
          <p:nvPr>
            <p:ph idx="1"/>
          </p:nvPr>
        </p:nvSpPr>
        <p:spPr>
          <a:xfrm>
            <a:off x="2051720" y="1196752"/>
            <a:ext cx="6635080" cy="5661248"/>
          </a:xfrm>
        </p:spPr>
        <p:txBody>
          <a:bodyPr>
            <a:normAutofit/>
          </a:bodyPr>
          <a:lstStyle/>
          <a:p>
            <a:r>
              <a:rPr lang="nl-NL" dirty="0"/>
              <a:t>GPS: Global Positioning Network</a:t>
            </a:r>
          </a:p>
          <a:p>
            <a:endParaRPr lang="nl-NL" dirty="0"/>
          </a:p>
          <a:p>
            <a:r>
              <a:rPr lang="nl-NL" dirty="0"/>
              <a:t>DGPS: </a:t>
            </a:r>
            <a:r>
              <a:rPr lang="nl-NL" dirty="0" err="1"/>
              <a:t>Differential</a:t>
            </a:r>
            <a:r>
              <a:rPr lang="nl-NL" dirty="0"/>
              <a:t> Global Positioning Network</a:t>
            </a:r>
          </a:p>
          <a:p>
            <a:endParaRPr lang="nl-NL" dirty="0"/>
          </a:p>
          <a:p>
            <a:r>
              <a:rPr lang="nl-NL" dirty="0"/>
              <a:t>DGNSS: </a:t>
            </a:r>
            <a:r>
              <a:rPr lang="nl-NL" dirty="0" err="1"/>
              <a:t>Differential</a:t>
            </a:r>
            <a:r>
              <a:rPr lang="nl-NL" dirty="0"/>
              <a:t> Global </a:t>
            </a:r>
            <a:r>
              <a:rPr lang="nl-NL" dirty="0" err="1"/>
              <a:t>Navigation</a:t>
            </a:r>
            <a:r>
              <a:rPr lang="nl-NL" dirty="0"/>
              <a:t> </a:t>
            </a:r>
            <a:r>
              <a:rPr lang="nl-NL" dirty="0" err="1"/>
              <a:t>Satellite</a:t>
            </a:r>
            <a:r>
              <a:rPr lang="nl-NL" dirty="0"/>
              <a:t> System</a:t>
            </a:r>
            <a:endParaRPr lang="nl-NL" sz="1000" dirty="0"/>
          </a:p>
        </p:txBody>
      </p:sp>
    </p:spTree>
    <p:extLst>
      <p:ext uri="{BB962C8B-B14F-4D97-AF65-F5344CB8AC3E}">
        <p14:creationId xmlns:p14="http://schemas.microsoft.com/office/powerpoint/2010/main" val="192610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654F5-4DA9-479B-9877-C9D33D5187D1}"/>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9D0848E3-9564-4565-9226-18769551B200}"/>
              </a:ext>
            </a:extLst>
          </p:cNvPr>
          <p:cNvSpPr>
            <a:spLocks noGrp="1"/>
          </p:cNvSpPr>
          <p:nvPr>
            <p:ph idx="1"/>
          </p:nvPr>
        </p:nvSpPr>
        <p:spPr/>
        <p:txBody>
          <a:bodyPr>
            <a:normAutofit fontScale="62500" lnSpcReduction="20000"/>
          </a:bodyPr>
          <a:lstStyle/>
          <a:p>
            <a:pPr>
              <a:buFontTx/>
              <a:buChar char="-"/>
            </a:pPr>
            <a:r>
              <a:rPr lang="nl-NL" dirty="0"/>
              <a:t>Wat is het verschil tussen een matenplan en een detailtekening?</a:t>
            </a:r>
          </a:p>
          <a:p>
            <a:pPr>
              <a:buFontTx/>
              <a:buChar char="-"/>
            </a:pPr>
            <a:r>
              <a:rPr lang="nl-NL" dirty="0"/>
              <a:t>Wat is het voordeel van digitaal afstand meten?</a:t>
            </a:r>
          </a:p>
          <a:p>
            <a:pPr>
              <a:buFontTx/>
              <a:buChar char="-"/>
            </a:pPr>
            <a:r>
              <a:rPr lang="nl-NL" dirty="0"/>
              <a:t>Hoeveel graden is een haakse hoek?</a:t>
            </a:r>
          </a:p>
          <a:p>
            <a:pPr>
              <a:buFontTx/>
              <a:buChar char="-"/>
            </a:pPr>
            <a:r>
              <a:rPr lang="nl-NL" dirty="0"/>
              <a:t>Waarvoor dient een hoogtereferentie?</a:t>
            </a:r>
          </a:p>
          <a:p>
            <a:pPr>
              <a:buFontTx/>
              <a:buChar char="-"/>
            </a:pPr>
            <a:r>
              <a:rPr lang="nl-NL" dirty="0"/>
              <a:t>Wat is NAP?</a:t>
            </a:r>
          </a:p>
          <a:p>
            <a:pPr>
              <a:buFontTx/>
              <a:buChar char="-"/>
            </a:pPr>
            <a:r>
              <a:rPr lang="nl-NL" dirty="0"/>
              <a:t>Wat wordt bedoeld met 200+P?</a:t>
            </a:r>
          </a:p>
          <a:p>
            <a:pPr>
              <a:buFontTx/>
              <a:buChar char="-"/>
            </a:pPr>
            <a:r>
              <a:rPr lang="nl-NL" dirty="0"/>
              <a:t>Klopt de volgende stelling? Een straal is een halve diameter.</a:t>
            </a:r>
          </a:p>
          <a:p>
            <a:pPr marL="0" indent="0">
              <a:buNone/>
            </a:pPr>
            <a:endParaRPr lang="nl-NL" dirty="0"/>
          </a:p>
          <a:p>
            <a:pPr marL="0" indent="0">
              <a:buNone/>
            </a:pPr>
            <a:r>
              <a:rPr lang="nl-NL" dirty="0"/>
              <a:t>Verwerk het materieel uit deze presentatie, en licht kort maar bondig toe hoe het materieel gebruik wordt. Beschrijf een situatie waar jij gebruik hebt gemaakt van de genoemde materialen om een karwei uit te zeten. Houd daarbij rekening met de werkvolgorde. Gebruik plaatjes of foto’s ter verduidelijking. Laat hiermee zien dat jij het materieel kunt toepassen. Zet het verslag in </a:t>
            </a:r>
            <a:r>
              <a:rPr lang="nl-NL"/>
              <a:t>je portfoliowerkmap. </a:t>
            </a:r>
            <a:endParaRPr lang="nl-NL" dirty="0"/>
          </a:p>
        </p:txBody>
      </p:sp>
    </p:spTree>
    <p:extLst>
      <p:ext uri="{BB962C8B-B14F-4D97-AF65-F5344CB8AC3E}">
        <p14:creationId xmlns:p14="http://schemas.microsoft.com/office/powerpoint/2010/main" val="1419372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64E4926-BA19-4745-A109-C7FF0074B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1200"/>
            <a:ext cx="9144000" cy="3606800"/>
          </a:xfrm>
          <a:prstGeom prst="rect">
            <a:avLst/>
          </a:prstGeom>
        </p:spPr>
      </p:pic>
      <p:sp>
        <p:nvSpPr>
          <p:cNvPr id="2" name="Titel 1"/>
          <p:cNvSpPr>
            <a:spLocks noGrp="1"/>
          </p:cNvSpPr>
          <p:nvPr>
            <p:ph type="title"/>
          </p:nvPr>
        </p:nvSpPr>
        <p:spPr>
          <a:xfrm>
            <a:off x="2057400" y="332656"/>
            <a:ext cx="6645424" cy="648072"/>
          </a:xfrm>
        </p:spPr>
        <p:txBody>
          <a:bodyPr/>
          <a:lstStyle/>
          <a:p>
            <a:r>
              <a:rPr lang="nl-NL" dirty="0"/>
              <a:t>Matenplan</a:t>
            </a:r>
          </a:p>
        </p:txBody>
      </p:sp>
      <p:sp>
        <p:nvSpPr>
          <p:cNvPr id="3" name="Tijdelijke aanduiding voor inhoud 2"/>
          <p:cNvSpPr>
            <a:spLocks noGrp="1"/>
          </p:cNvSpPr>
          <p:nvPr>
            <p:ph idx="1"/>
          </p:nvPr>
        </p:nvSpPr>
        <p:spPr>
          <a:xfrm>
            <a:off x="2051720" y="1196752"/>
            <a:ext cx="6635080" cy="5661248"/>
          </a:xfrm>
        </p:spPr>
        <p:txBody>
          <a:bodyPr>
            <a:normAutofit/>
          </a:bodyPr>
          <a:lstStyle/>
          <a:p>
            <a:pPr marL="0" indent="0">
              <a:buNone/>
            </a:pPr>
            <a:r>
              <a:rPr lang="nl-NL" dirty="0"/>
              <a:t>Een matenplan is een tekening waarmee je alle lengten, hoekpunten en hoogtes van werkzaamheden kan uitzetten.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r">
              <a:buNone/>
            </a:pPr>
            <a:r>
              <a:rPr lang="nl-NL" sz="1100" dirty="0"/>
              <a:t>Bron: www.tuinontwerpcvdv.be/</a:t>
            </a:r>
          </a:p>
        </p:txBody>
      </p:sp>
    </p:spTree>
    <p:extLst>
      <p:ext uri="{BB962C8B-B14F-4D97-AF65-F5344CB8AC3E}">
        <p14:creationId xmlns:p14="http://schemas.microsoft.com/office/powerpoint/2010/main" val="190024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43E02-3EE9-46E9-A83D-FC8B30A119C1}"/>
              </a:ext>
            </a:extLst>
          </p:cNvPr>
          <p:cNvSpPr>
            <a:spLocks noGrp="1"/>
          </p:cNvSpPr>
          <p:nvPr>
            <p:ph type="title"/>
          </p:nvPr>
        </p:nvSpPr>
        <p:spPr/>
        <p:txBody>
          <a:bodyPr/>
          <a:lstStyle/>
          <a:p>
            <a:r>
              <a:rPr lang="nl-NL" dirty="0"/>
              <a:t>Technische tekening</a:t>
            </a:r>
          </a:p>
        </p:txBody>
      </p:sp>
      <p:sp>
        <p:nvSpPr>
          <p:cNvPr id="3" name="Tijdelijke aanduiding voor inhoud 2">
            <a:extLst>
              <a:ext uri="{FF2B5EF4-FFF2-40B4-BE49-F238E27FC236}">
                <a16:creationId xmlns:a16="http://schemas.microsoft.com/office/drawing/2014/main" id="{EA0FB42A-4857-4562-BA3B-25EFDADAB31C}"/>
              </a:ext>
            </a:extLst>
          </p:cNvPr>
          <p:cNvSpPr>
            <a:spLocks noGrp="1"/>
          </p:cNvSpPr>
          <p:nvPr>
            <p:ph idx="1"/>
          </p:nvPr>
        </p:nvSpPr>
        <p:spPr/>
        <p:txBody>
          <a:bodyPr/>
          <a:lstStyle/>
          <a:p>
            <a:r>
              <a:rPr lang="nl-NL" dirty="0"/>
              <a:t>Hieronder staat een technische tekening. </a:t>
            </a:r>
          </a:p>
          <a:p>
            <a:r>
              <a:rPr lang="nl-NL" dirty="0"/>
              <a:t>Wat voor tekening is het?</a:t>
            </a:r>
          </a:p>
          <a:p>
            <a:r>
              <a:rPr lang="nl-NL" dirty="0"/>
              <a:t>Welke informatie kun je eruit halen?</a:t>
            </a:r>
          </a:p>
        </p:txBody>
      </p:sp>
      <p:pic>
        <p:nvPicPr>
          <p:cNvPr id="5" name="Afbeelding 4">
            <a:extLst>
              <a:ext uri="{FF2B5EF4-FFF2-40B4-BE49-F238E27FC236}">
                <a16:creationId xmlns:a16="http://schemas.microsoft.com/office/drawing/2014/main" id="{2631987D-F1D8-44AE-A392-FE0655C57CF4}"/>
              </a:ext>
            </a:extLst>
          </p:cNvPr>
          <p:cNvPicPr>
            <a:picLocks noChangeAspect="1"/>
          </p:cNvPicPr>
          <p:nvPr/>
        </p:nvPicPr>
        <p:blipFill>
          <a:blip r:embed="rId3"/>
          <a:stretch>
            <a:fillRect/>
          </a:stretch>
        </p:blipFill>
        <p:spPr>
          <a:xfrm>
            <a:off x="3275856" y="3404964"/>
            <a:ext cx="3600400" cy="3120380"/>
          </a:xfrm>
          <a:prstGeom prst="rect">
            <a:avLst/>
          </a:prstGeom>
        </p:spPr>
      </p:pic>
    </p:spTree>
    <p:extLst>
      <p:ext uri="{BB962C8B-B14F-4D97-AF65-F5344CB8AC3E}">
        <p14:creationId xmlns:p14="http://schemas.microsoft.com/office/powerpoint/2010/main" val="35024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FD9BACD-5D4E-4037-A265-6066418C8B8B}"/>
              </a:ext>
            </a:extLst>
          </p:cNvPr>
          <p:cNvPicPr>
            <a:picLocks noChangeAspect="1"/>
          </p:cNvPicPr>
          <p:nvPr/>
        </p:nvPicPr>
        <p:blipFill>
          <a:blip r:embed="rId3"/>
          <a:stretch>
            <a:fillRect/>
          </a:stretch>
        </p:blipFill>
        <p:spPr>
          <a:xfrm>
            <a:off x="4518794" y="1916832"/>
            <a:ext cx="4629150" cy="4800600"/>
          </a:xfrm>
          <a:prstGeom prst="rect">
            <a:avLst/>
          </a:prstGeom>
        </p:spPr>
      </p:pic>
      <p:sp>
        <p:nvSpPr>
          <p:cNvPr id="2" name="Titel 1"/>
          <p:cNvSpPr>
            <a:spLocks noGrp="1"/>
          </p:cNvSpPr>
          <p:nvPr>
            <p:ph type="title"/>
          </p:nvPr>
        </p:nvSpPr>
        <p:spPr>
          <a:xfrm>
            <a:off x="2041376" y="332656"/>
            <a:ext cx="6645424" cy="648072"/>
          </a:xfrm>
        </p:spPr>
        <p:txBody>
          <a:bodyPr/>
          <a:lstStyle/>
          <a:p>
            <a:r>
              <a:rPr lang="nl-NL" dirty="0"/>
              <a:t>Technische tekening</a:t>
            </a:r>
          </a:p>
        </p:txBody>
      </p:sp>
      <p:sp>
        <p:nvSpPr>
          <p:cNvPr id="3" name="Tijdelijke aanduiding voor inhoud 2"/>
          <p:cNvSpPr>
            <a:spLocks noGrp="1"/>
          </p:cNvSpPr>
          <p:nvPr>
            <p:ph idx="1"/>
          </p:nvPr>
        </p:nvSpPr>
        <p:spPr>
          <a:xfrm>
            <a:off x="899592" y="1196752"/>
            <a:ext cx="7787208" cy="5661248"/>
          </a:xfrm>
        </p:spPr>
        <p:txBody>
          <a:bodyPr>
            <a:normAutofit fontScale="85000" lnSpcReduction="20000"/>
          </a:bodyPr>
          <a:lstStyle/>
          <a:p>
            <a:pPr marL="0" indent="0">
              <a:buNone/>
            </a:pPr>
            <a:r>
              <a:rPr lang="nl-NL" dirty="0"/>
              <a:t>Met een technische tekening (ook wel detailtekening genoemd) kun je complexere details uitvoeren.</a:t>
            </a:r>
          </a:p>
          <a:p>
            <a:pPr marL="0" indent="0">
              <a:buNone/>
            </a:pPr>
            <a:r>
              <a:rPr lang="nl-NL" dirty="0"/>
              <a:t>Je kunt er diverse informatie uithalen zoals </a:t>
            </a:r>
          </a:p>
          <a:p>
            <a:pPr marL="0" indent="0">
              <a:buNone/>
            </a:pPr>
            <a:r>
              <a:rPr lang="nl-NL" dirty="0"/>
              <a:t>hoogtes, doorsnedematen</a:t>
            </a:r>
          </a:p>
          <a:p>
            <a:pPr marL="0" indent="0">
              <a:buNone/>
            </a:pPr>
            <a:r>
              <a:rPr lang="nl-NL" dirty="0"/>
              <a:t>detailinformatie, enzovoort.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sz="2200" dirty="0"/>
          </a:p>
          <a:p>
            <a:pPr marL="0" indent="0" algn="r">
              <a:buNone/>
            </a:pPr>
            <a:r>
              <a:rPr lang="nl-NL" sz="1200" dirty="0"/>
              <a:t>Bron: betonstaal.nl</a:t>
            </a:r>
          </a:p>
        </p:txBody>
      </p:sp>
    </p:spTree>
    <p:extLst>
      <p:ext uri="{BB962C8B-B14F-4D97-AF65-F5344CB8AC3E}">
        <p14:creationId xmlns:p14="http://schemas.microsoft.com/office/powerpoint/2010/main" val="283252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98200-0692-4F24-B458-B935C2D98BC7}"/>
              </a:ext>
            </a:extLst>
          </p:cNvPr>
          <p:cNvSpPr>
            <a:spLocks noGrp="1"/>
          </p:cNvSpPr>
          <p:nvPr>
            <p:ph type="title"/>
          </p:nvPr>
        </p:nvSpPr>
        <p:spPr/>
        <p:txBody>
          <a:bodyPr/>
          <a:lstStyle/>
          <a:p>
            <a:r>
              <a:rPr lang="nl-NL" dirty="0"/>
              <a:t>Uitzetten van werkzaamheden</a:t>
            </a:r>
          </a:p>
        </p:txBody>
      </p:sp>
      <p:sp>
        <p:nvSpPr>
          <p:cNvPr id="3" name="Tijdelijke aanduiding voor inhoud 2">
            <a:extLst>
              <a:ext uri="{FF2B5EF4-FFF2-40B4-BE49-F238E27FC236}">
                <a16:creationId xmlns:a16="http://schemas.microsoft.com/office/drawing/2014/main" id="{B37F49EC-04FA-49B4-A40D-1CE3EF23C319}"/>
              </a:ext>
            </a:extLst>
          </p:cNvPr>
          <p:cNvSpPr>
            <a:spLocks noGrp="1"/>
          </p:cNvSpPr>
          <p:nvPr>
            <p:ph idx="1"/>
          </p:nvPr>
        </p:nvSpPr>
        <p:spPr/>
        <p:txBody>
          <a:bodyPr/>
          <a:lstStyle/>
          <a:p>
            <a:r>
              <a:rPr lang="nl-NL" dirty="0"/>
              <a:t>Welk materiaal/materieel kun je gebruiken voor het uitzetwerk?</a:t>
            </a:r>
          </a:p>
          <a:p>
            <a:endParaRPr lang="nl-NL" dirty="0"/>
          </a:p>
        </p:txBody>
      </p:sp>
      <p:pic>
        <p:nvPicPr>
          <p:cNvPr id="6" name="Afbeelding 5">
            <a:extLst>
              <a:ext uri="{FF2B5EF4-FFF2-40B4-BE49-F238E27FC236}">
                <a16:creationId xmlns:a16="http://schemas.microsoft.com/office/drawing/2014/main" id="{C9896D4A-15E9-4F61-95AD-E5ADE9062C3A}"/>
              </a:ext>
            </a:extLst>
          </p:cNvPr>
          <p:cNvPicPr>
            <a:picLocks noChangeAspect="1"/>
          </p:cNvPicPr>
          <p:nvPr/>
        </p:nvPicPr>
        <p:blipFill>
          <a:blip r:embed="rId3"/>
          <a:stretch>
            <a:fillRect/>
          </a:stretch>
        </p:blipFill>
        <p:spPr>
          <a:xfrm>
            <a:off x="2555776" y="2774946"/>
            <a:ext cx="4392488" cy="3351217"/>
          </a:xfrm>
          <a:prstGeom prst="rect">
            <a:avLst/>
          </a:prstGeom>
        </p:spPr>
      </p:pic>
    </p:spTree>
    <p:extLst>
      <p:ext uri="{BB962C8B-B14F-4D97-AF65-F5344CB8AC3E}">
        <p14:creationId xmlns:p14="http://schemas.microsoft.com/office/powerpoint/2010/main" val="400868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EC338-1203-4502-8FF5-A0E6CE717ECA}"/>
              </a:ext>
            </a:extLst>
          </p:cNvPr>
          <p:cNvSpPr>
            <a:spLocks noGrp="1"/>
          </p:cNvSpPr>
          <p:nvPr>
            <p:ph type="title"/>
          </p:nvPr>
        </p:nvSpPr>
        <p:spPr/>
        <p:txBody>
          <a:bodyPr/>
          <a:lstStyle/>
          <a:p>
            <a:r>
              <a:rPr lang="nl-NL" dirty="0"/>
              <a:t>Uitzetten van werkzaamheden</a:t>
            </a:r>
          </a:p>
        </p:txBody>
      </p:sp>
      <p:sp>
        <p:nvSpPr>
          <p:cNvPr id="3" name="Tijdelijke aanduiding voor inhoud 2">
            <a:extLst>
              <a:ext uri="{FF2B5EF4-FFF2-40B4-BE49-F238E27FC236}">
                <a16:creationId xmlns:a16="http://schemas.microsoft.com/office/drawing/2014/main" id="{9BD2AA58-72DC-4A70-97C8-E688E5D84085}"/>
              </a:ext>
            </a:extLst>
          </p:cNvPr>
          <p:cNvSpPr>
            <a:spLocks noGrp="1"/>
          </p:cNvSpPr>
          <p:nvPr>
            <p:ph idx="1"/>
          </p:nvPr>
        </p:nvSpPr>
        <p:spPr/>
        <p:txBody>
          <a:bodyPr/>
          <a:lstStyle/>
          <a:p>
            <a:pPr marL="0" indent="0">
              <a:buNone/>
            </a:pPr>
            <a:r>
              <a:rPr lang="nl-NL" dirty="0"/>
              <a:t>Welk materieel kun je gebruiken voor het uitzetwerk?</a:t>
            </a:r>
          </a:p>
          <a:p>
            <a:pPr>
              <a:buFontTx/>
              <a:buChar char="-"/>
            </a:pPr>
            <a:r>
              <a:rPr lang="nl-NL" dirty="0"/>
              <a:t>Piketten</a:t>
            </a:r>
          </a:p>
          <a:p>
            <a:pPr>
              <a:buFontTx/>
              <a:buChar char="-"/>
            </a:pPr>
            <a:r>
              <a:rPr lang="nl-NL" dirty="0"/>
              <a:t>Draad</a:t>
            </a:r>
          </a:p>
          <a:p>
            <a:pPr>
              <a:buFontTx/>
              <a:buChar char="-"/>
            </a:pPr>
            <a:r>
              <a:rPr lang="nl-NL" dirty="0"/>
              <a:t>Dubbelpentagoonprisma</a:t>
            </a:r>
          </a:p>
          <a:p>
            <a:pPr>
              <a:buFontTx/>
              <a:buChar char="-"/>
            </a:pPr>
            <a:r>
              <a:rPr lang="nl-NL" dirty="0"/>
              <a:t>Jalons</a:t>
            </a:r>
          </a:p>
          <a:p>
            <a:pPr>
              <a:buFontTx/>
              <a:buChar char="-"/>
            </a:pPr>
            <a:r>
              <a:rPr lang="nl-NL" dirty="0"/>
              <a:t>Laser</a:t>
            </a:r>
          </a:p>
          <a:p>
            <a:pPr>
              <a:buFontTx/>
              <a:buChar char="-"/>
            </a:pPr>
            <a:r>
              <a:rPr lang="nl-NL" dirty="0"/>
              <a:t>GPS/RTK</a:t>
            </a:r>
          </a:p>
          <a:p>
            <a:pPr>
              <a:buFontTx/>
              <a:buChar char="-"/>
            </a:pPr>
            <a:endParaRPr lang="nl-NL" dirty="0"/>
          </a:p>
        </p:txBody>
      </p:sp>
    </p:spTree>
    <p:extLst>
      <p:ext uri="{BB962C8B-B14F-4D97-AF65-F5344CB8AC3E}">
        <p14:creationId xmlns:p14="http://schemas.microsoft.com/office/powerpoint/2010/main" val="427152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4C878-1D8A-4439-853D-BECD0FE38A0A}"/>
              </a:ext>
            </a:extLst>
          </p:cNvPr>
          <p:cNvSpPr>
            <a:spLocks noGrp="1"/>
          </p:cNvSpPr>
          <p:nvPr>
            <p:ph type="title"/>
          </p:nvPr>
        </p:nvSpPr>
        <p:spPr/>
        <p:txBody>
          <a:bodyPr/>
          <a:lstStyle/>
          <a:p>
            <a:r>
              <a:rPr lang="nl-NL" dirty="0"/>
              <a:t>Werken vanuit een tekening</a:t>
            </a:r>
          </a:p>
        </p:txBody>
      </p:sp>
      <p:sp>
        <p:nvSpPr>
          <p:cNvPr id="3" name="Tijdelijke aanduiding voor inhoud 2">
            <a:extLst>
              <a:ext uri="{FF2B5EF4-FFF2-40B4-BE49-F238E27FC236}">
                <a16:creationId xmlns:a16="http://schemas.microsoft.com/office/drawing/2014/main" id="{2C307349-9EBF-4E0B-B0DA-653379AC4226}"/>
              </a:ext>
            </a:extLst>
          </p:cNvPr>
          <p:cNvSpPr>
            <a:spLocks noGrp="1"/>
          </p:cNvSpPr>
          <p:nvPr>
            <p:ph idx="1"/>
          </p:nvPr>
        </p:nvSpPr>
        <p:spPr/>
        <p:txBody>
          <a:bodyPr/>
          <a:lstStyle/>
          <a:p>
            <a:pPr marL="0" indent="0">
              <a:buNone/>
            </a:pPr>
            <a:r>
              <a:rPr lang="nl-NL" dirty="0"/>
              <a:t>Je werkt altijd vanuit een vast peil</a:t>
            </a:r>
          </a:p>
          <a:p>
            <a:pPr marL="0" indent="0">
              <a:buNone/>
            </a:pPr>
            <a:r>
              <a:rPr lang="nl-NL" dirty="0"/>
              <a:t>Waarom is dat?</a:t>
            </a:r>
          </a:p>
          <a:p>
            <a:pPr marL="0" indent="0">
              <a:buNone/>
            </a:pPr>
            <a:r>
              <a:rPr lang="nl-NL" dirty="0"/>
              <a:t>Houd rekening met de schaalaanduiding</a:t>
            </a:r>
          </a:p>
          <a:p>
            <a:pPr marL="0" indent="0">
              <a:buNone/>
            </a:pPr>
            <a:r>
              <a:rPr lang="nl-NL" dirty="0"/>
              <a:t>Waarom is dat?</a:t>
            </a:r>
          </a:p>
          <a:p>
            <a:pPr marL="0" indent="0">
              <a:buNone/>
            </a:pPr>
            <a:endParaRPr lang="nl-NL" dirty="0"/>
          </a:p>
          <a:p>
            <a:pPr marL="0" indent="0">
              <a:buNone/>
            </a:pPr>
            <a:endParaRPr lang="nl-NL" dirty="0"/>
          </a:p>
        </p:txBody>
      </p:sp>
      <p:pic>
        <p:nvPicPr>
          <p:cNvPr id="5" name="Afbeelding 4" descr="Afbeelding met tekst&#10;&#10;Automatisch gegenereerde beschrijving">
            <a:extLst>
              <a:ext uri="{FF2B5EF4-FFF2-40B4-BE49-F238E27FC236}">
                <a16:creationId xmlns:a16="http://schemas.microsoft.com/office/drawing/2014/main" id="{0CAD3F68-B2EF-4854-8E23-41460FCC3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415609"/>
            <a:ext cx="4320480" cy="3045938"/>
          </a:xfrm>
          <a:prstGeom prst="rect">
            <a:avLst/>
          </a:prstGeom>
        </p:spPr>
      </p:pic>
    </p:spTree>
    <p:extLst>
      <p:ext uri="{BB962C8B-B14F-4D97-AF65-F5344CB8AC3E}">
        <p14:creationId xmlns:p14="http://schemas.microsoft.com/office/powerpoint/2010/main" val="336899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789E4-F9EE-432D-B753-11BAC2993C8A}"/>
              </a:ext>
            </a:extLst>
          </p:cNvPr>
          <p:cNvSpPr>
            <a:spLocks noGrp="1"/>
          </p:cNvSpPr>
          <p:nvPr>
            <p:ph type="title"/>
          </p:nvPr>
        </p:nvSpPr>
        <p:spPr/>
        <p:txBody>
          <a:bodyPr/>
          <a:lstStyle/>
          <a:p>
            <a:r>
              <a:rPr lang="nl-NL" dirty="0"/>
              <a:t>Wat kun je uitzetten?</a:t>
            </a:r>
          </a:p>
        </p:txBody>
      </p:sp>
      <p:pic>
        <p:nvPicPr>
          <p:cNvPr id="5" name="Tijdelijke aanduiding voor inhoud 4" descr="Afbeelding met buiten, persoon, vasthouden, man&#10;&#10;Automatisch gegenereerde beschrijving">
            <a:extLst>
              <a:ext uri="{FF2B5EF4-FFF2-40B4-BE49-F238E27FC236}">
                <a16:creationId xmlns:a16="http://schemas.microsoft.com/office/drawing/2014/main" id="{89726CA6-AE5F-4E67-A4E7-3941D1214C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3848" y="2855009"/>
            <a:ext cx="4340770" cy="3264853"/>
          </a:xfrm>
        </p:spPr>
      </p:pic>
    </p:spTree>
    <p:extLst>
      <p:ext uri="{BB962C8B-B14F-4D97-AF65-F5344CB8AC3E}">
        <p14:creationId xmlns:p14="http://schemas.microsoft.com/office/powerpoint/2010/main" val="289034396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530</Words>
  <Application>Microsoft Office PowerPoint</Application>
  <PresentationFormat>Diavoorstelling (4:3)</PresentationFormat>
  <Paragraphs>200</Paragraphs>
  <Slides>21</Slides>
  <Notes>20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Kantoorthema</vt:lpstr>
      <vt:lpstr>PowerPoint-presentatie</vt:lpstr>
      <vt:lpstr>Matenplan</vt:lpstr>
      <vt:lpstr>Matenplan</vt:lpstr>
      <vt:lpstr>Technische tekening</vt:lpstr>
      <vt:lpstr>Technische tekening</vt:lpstr>
      <vt:lpstr>Uitzetten van werkzaamheden</vt:lpstr>
      <vt:lpstr>Uitzetten van werkzaamheden</vt:lpstr>
      <vt:lpstr>Werken vanuit een tekening</vt:lpstr>
      <vt:lpstr>Wat kun je uitzetten?</vt:lpstr>
      <vt:lpstr>Wat kun je uitzetten?</vt:lpstr>
      <vt:lpstr>Materieel</vt:lpstr>
      <vt:lpstr>Materieel</vt:lpstr>
      <vt:lpstr>Materieel</vt:lpstr>
      <vt:lpstr>Materieel</vt:lpstr>
      <vt:lpstr>Voorbeeld</vt:lpstr>
      <vt:lpstr>Materieel</vt:lpstr>
      <vt:lpstr>Sattelieten</vt:lpstr>
      <vt:lpstr>Sattelieten</vt:lpstr>
      <vt:lpstr>Materieel</vt:lpstr>
      <vt:lpstr>Materieel</vt:lpstr>
      <vt:lpstr>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l.rodenburg@helicon.nl</dc:creator>
  <cp:lastModifiedBy>Stephan de Wit</cp:lastModifiedBy>
  <cp:revision>25</cp:revision>
  <dcterms:created xsi:type="dcterms:W3CDTF">2013-11-15T15:05:42Z</dcterms:created>
  <dcterms:modified xsi:type="dcterms:W3CDTF">2019-10-01T09:37:52Z</dcterms:modified>
</cp:coreProperties>
</file>